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1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1"/>
  </p:notesMasterIdLst>
  <p:sldIdLst>
    <p:sldId id="256" r:id="rId2"/>
    <p:sldId id="341" r:id="rId3"/>
    <p:sldId id="283" r:id="rId4"/>
    <p:sldId id="336" r:id="rId5"/>
    <p:sldId id="346" r:id="rId6"/>
    <p:sldId id="379" r:id="rId7"/>
    <p:sldId id="342" r:id="rId8"/>
    <p:sldId id="363" r:id="rId9"/>
    <p:sldId id="364" r:id="rId10"/>
    <p:sldId id="375" r:id="rId11"/>
    <p:sldId id="376" r:id="rId12"/>
    <p:sldId id="377" r:id="rId13"/>
    <p:sldId id="369" r:id="rId14"/>
    <p:sldId id="370" r:id="rId15"/>
    <p:sldId id="373" r:id="rId16"/>
    <p:sldId id="371" r:id="rId17"/>
    <p:sldId id="374" r:id="rId18"/>
    <p:sldId id="319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ZA CHIARA" initials="LC" lastIdx="2" clrIdx="0">
    <p:extLst>
      <p:ext uri="{19B8F6BF-5375-455C-9EA6-DF929625EA0E}">
        <p15:presenceInfo xmlns:p15="http://schemas.microsoft.com/office/powerpoint/2012/main" userId="LANZA CHI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19E"/>
    <a:srgbClr val="EA9186"/>
    <a:srgbClr val="F3EDE9"/>
    <a:srgbClr val="A56E74"/>
    <a:srgbClr val="955F50"/>
    <a:srgbClr val="1AC0C6"/>
    <a:srgbClr val="3A9EFD"/>
    <a:srgbClr val="7D0000"/>
    <a:srgbClr val="8C61FF"/>
    <a:srgbClr val="3E4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CF652A-1BC3-4B25-B77F-E301D2D05C02}" v="98" dt="2021-01-02T16:02:02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>
        <p:scale>
          <a:sx n="50" d="100"/>
          <a:sy n="50" d="100"/>
        </p:scale>
        <p:origin x="1786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32AE6-790D-42DE-8FE8-8F689B18FECE}" type="datetimeFigureOut">
              <a:rPr lang="en-GB" smtClean="0"/>
              <a:t>02/03/2021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43A93-928B-4D40-86D4-FC3E58692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88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1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8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644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79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43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65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90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56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23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26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51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ABA0D84-529C-48A3-AFB4-B284BB37DC10}" type="datetimeFigureOut">
              <a:rPr lang="it-IT" smtClean="0"/>
              <a:t>02/03/2021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AD0FDDA-5622-454F-830B-93FFEFF065F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75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920808-D358-4703-BCCC-E8C6833F7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8887"/>
            <a:ext cx="9144000" cy="1166813"/>
          </a:xfrm>
        </p:spPr>
        <p:txBody>
          <a:bodyPr/>
          <a:lstStyle/>
          <a:p>
            <a:r>
              <a:rPr lang="it-IT" dirty="0"/>
              <a:t>GROUP C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C61FC3E-3850-41D9-98E5-7DDDD5341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070" y="3967164"/>
            <a:ext cx="8767860" cy="1388165"/>
          </a:xfrm>
        </p:spPr>
        <p:txBody>
          <a:bodyPr/>
          <a:lstStyle/>
          <a:p>
            <a:r>
              <a:rPr lang="it-IT"/>
              <a:t>Baldoni V., Boffa M., Fabiani F.,</a:t>
            </a:r>
          </a:p>
          <a:p>
            <a:r>
              <a:rPr lang="it-IT"/>
              <a:t>Lanza C., Ravera A.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86725BF-9C48-44D5-8670-ACEDE758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1" y="479486"/>
            <a:ext cx="2495572" cy="10231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C1F894-7C5A-4C6C-A873-59F87DB6C94B}"/>
              </a:ext>
            </a:extLst>
          </p:cNvPr>
          <p:cNvSpPr txBox="1"/>
          <p:nvPr/>
        </p:nvSpPr>
        <p:spPr>
          <a:xfrm>
            <a:off x="152400" y="6581001"/>
            <a:ext cx="12198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Master course in ICT for Smart Societies – Interdisciplinary Project                                                                                                                         Supervisor </a:t>
            </a:r>
            <a:r>
              <a:rPr lang="en-GB" sz="12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 Giacomo Chiesa</a:t>
            </a:r>
          </a:p>
        </p:txBody>
      </p:sp>
    </p:spTree>
    <p:extLst>
      <p:ext uri="{BB962C8B-B14F-4D97-AF65-F5344CB8AC3E}">
        <p14:creationId xmlns:p14="http://schemas.microsoft.com/office/powerpoint/2010/main" val="190242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A09BFFB-64A7-4B72-824D-D9E923EA6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244" r="19869" b="-1244"/>
          <a:stretch/>
        </p:blipFill>
        <p:spPr>
          <a:xfrm>
            <a:off x="361949" y="1932955"/>
            <a:ext cx="3266957" cy="24123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306DD4-C361-4D9A-AD75-BE37E4839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1395" r="8866" b="87973"/>
          <a:stretch/>
        </p:blipFill>
        <p:spPr>
          <a:xfrm>
            <a:off x="3736982" y="1892685"/>
            <a:ext cx="8126073" cy="7047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CDDD511-6F8F-46E5-A895-956C3EC5B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3092" y="3477615"/>
            <a:ext cx="3054168" cy="1717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3A9EF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87C18A-B7C4-4284-B190-4C13E737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393" y="4481692"/>
            <a:ext cx="2767161" cy="1845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DB66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AA72C19-B812-4618-AD30-D43C47A3F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419" y="3635112"/>
            <a:ext cx="2767161" cy="1845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DB66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68614EF-A762-4D12-84CF-FCD562D54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1997" y="2640040"/>
            <a:ext cx="8171058" cy="1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A09BFFB-64A7-4B72-824D-D9E923EA6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0" t="2604" r="20370" b="-2604"/>
          <a:stretch/>
        </p:blipFill>
        <p:spPr>
          <a:xfrm>
            <a:off x="359771" y="1923230"/>
            <a:ext cx="3267026" cy="241239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306DD4-C361-4D9A-AD75-BE37E4839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1575" r="8866" b="88384"/>
          <a:stretch/>
        </p:blipFill>
        <p:spPr>
          <a:xfrm>
            <a:off x="3706160" y="1892685"/>
            <a:ext cx="8126073" cy="66557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CDDD511-6F8F-46E5-A895-956C3EC5B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5202" y="3477615"/>
            <a:ext cx="3049948" cy="1717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8C61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87C18A-B7C4-4284-B190-4C13E737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393" y="4482142"/>
            <a:ext cx="2767161" cy="1844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DB66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AA72C19-B812-4618-AD30-D43C47A3F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487" y="3437302"/>
            <a:ext cx="1821025" cy="2730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DB66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68614EF-A762-4D12-84CF-FCD562D54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1175" y="2643578"/>
            <a:ext cx="8171058" cy="1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6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A09BFFB-64A7-4B72-824D-D9E923EA6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2421" r="20138" b="-2421"/>
          <a:stretch/>
        </p:blipFill>
        <p:spPr>
          <a:xfrm>
            <a:off x="361950" y="1892686"/>
            <a:ext cx="3234005" cy="23880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306DD4-C361-4D9A-AD75-BE37E4839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1575" r="8989" b="88540"/>
          <a:stretch/>
        </p:blipFill>
        <p:spPr>
          <a:xfrm>
            <a:off x="3716436" y="1892686"/>
            <a:ext cx="8113614" cy="6553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CDDD511-6F8F-46E5-A895-956C3EC5B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2335" y="3352887"/>
            <a:ext cx="2762774" cy="1841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D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87C18A-B7C4-4284-B190-4C13E737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1068" y="4482142"/>
            <a:ext cx="2765810" cy="1844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3A9EF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AA72C19-B812-4618-AD30-D43C47A3F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3170" y="3771246"/>
            <a:ext cx="2575680" cy="1931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1AC0C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68614EF-A762-4D12-84CF-FCD562D54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1451" y="2644021"/>
            <a:ext cx="8171058" cy="1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1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8E0B20D2-48FD-49BE-A516-46F995DE2441}"/>
              </a:ext>
            </a:extLst>
          </p:cNvPr>
          <p:cNvSpPr txBox="1"/>
          <p:nvPr/>
        </p:nvSpPr>
        <p:spPr>
          <a:xfrm>
            <a:off x="4076241" y="1785110"/>
            <a:ext cx="2943305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City </a:t>
            </a:r>
            <a:r>
              <a:rPr lang="en-GB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focus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4F6A903-173F-4414-98BD-0FA12922D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r="6506"/>
          <a:stretch/>
        </p:blipFill>
        <p:spPr>
          <a:xfrm>
            <a:off x="5607587" y="2471419"/>
            <a:ext cx="6222463" cy="3979844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F4F53E7-BB8E-4DBA-AB5C-FAD465812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4459" y="2554668"/>
            <a:ext cx="4968158" cy="38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E2D7486-1B9A-42DC-B88A-0B93EE842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6" r="21285"/>
          <a:stretch/>
        </p:blipFill>
        <p:spPr>
          <a:xfrm>
            <a:off x="668826" y="2309610"/>
            <a:ext cx="4158238" cy="3758739"/>
          </a:xfrm>
          <a:prstGeom prst="rect">
            <a:avLst/>
          </a:prstGeom>
        </p:spPr>
      </p:pic>
      <p:pic>
        <p:nvPicPr>
          <p:cNvPr id="13" name="Immagine 12" descr="Immagine che contiene testo, esterni, cielo, via&#10;&#10;Descrizione generata automaticamente">
            <a:extLst>
              <a:ext uri="{FF2B5EF4-FFF2-40B4-BE49-F238E27FC236}">
                <a16:creationId xmlns:a16="http://schemas.microsoft.com/office/drawing/2014/main" id="{C44E681A-AF87-4D48-B720-64267BED3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44" y="2412950"/>
            <a:ext cx="3174126" cy="1230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3A9EF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36AA9A-03CE-47C0-8A18-7FF6C9294CA1}"/>
              </a:ext>
            </a:extLst>
          </p:cNvPr>
          <p:cNvSpPr txBox="1"/>
          <p:nvPr/>
        </p:nvSpPr>
        <p:spPr>
          <a:xfrm>
            <a:off x="5328744" y="1921922"/>
            <a:ext cx="17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Zone 1</a:t>
            </a:r>
            <a:endParaRPr lang="en-GB" dirty="0"/>
          </a:p>
        </p:txBody>
      </p:sp>
      <p:pic>
        <p:nvPicPr>
          <p:cNvPr id="20" name="Immagine 19" descr="Immagine che contiene persona, interni, persone&#10;&#10;Descrizione generata automaticamente">
            <a:extLst>
              <a:ext uri="{FF2B5EF4-FFF2-40B4-BE49-F238E27FC236}">
                <a16:creationId xmlns:a16="http://schemas.microsoft.com/office/drawing/2014/main" id="{D17D78F8-ADE5-455D-9902-9CABE905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5"/>
          <a:stretch/>
        </p:blipFill>
        <p:spPr>
          <a:xfrm>
            <a:off x="9433463" y="2309610"/>
            <a:ext cx="1870628" cy="1829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3E449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F78A1EB-9788-47B8-975B-4A68D890BAD5}"/>
              </a:ext>
            </a:extLst>
          </p:cNvPr>
          <p:cNvSpPr txBox="1"/>
          <p:nvPr/>
        </p:nvSpPr>
        <p:spPr>
          <a:xfrm>
            <a:off x="9517546" y="1870252"/>
            <a:ext cx="141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Zone 12</a:t>
            </a:r>
            <a:endParaRPr lang="en-GB" dirty="0"/>
          </a:p>
        </p:txBody>
      </p:sp>
      <p:pic>
        <p:nvPicPr>
          <p:cNvPr id="23" name="Immagine 22" descr="Immagine che contiene edificio, esterni, pietra&#10;&#10;Descrizione generata automaticamente">
            <a:extLst>
              <a:ext uri="{FF2B5EF4-FFF2-40B4-BE49-F238E27FC236}">
                <a16:creationId xmlns:a16="http://schemas.microsoft.com/office/drawing/2014/main" id="{E902759F-01E2-4E9D-B628-1A1CC73D6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44" y="4301511"/>
            <a:ext cx="2884440" cy="1923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4682B4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5D420CC-4EE6-4B29-B357-95A6E82310E7}"/>
              </a:ext>
            </a:extLst>
          </p:cNvPr>
          <p:cNvSpPr txBox="1"/>
          <p:nvPr/>
        </p:nvSpPr>
        <p:spPr>
          <a:xfrm>
            <a:off x="5328744" y="3870052"/>
            <a:ext cx="225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Zone 17</a:t>
            </a:r>
            <a:endParaRPr lang="en-GB" dirty="0"/>
          </a:p>
        </p:txBody>
      </p:sp>
      <p:pic>
        <p:nvPicPr>
          <p:cNvPr id="27" name="Immagine 26" descr="Immagine che contiene interni, pavimento, parete&#10;&#10;Descrizione generata automaticamente">
            <a:extLst>
              <a:ext uri="{FF2B5EF4-FFF2-40B4-BE49-F238E27FC236}">
                <a16:creationId xmlns:a16="http://schemas.microsoft.com/office/drawing/2014/main" id="{A1B3FAFE-D793-4434-A8C6-0C21A4AE0E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0" t="12091"/>
          <a:stretch/>
        </p:blipFill>
        <p:spPr>
          <a:xfrm>
            <a:off x="9049543" y="4648348"/>
            <a:ext cx="2517306" cy="1649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DB66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AE260B5-8975-4BB8-BF3F-33799AB7E75A}"/>
              </a:ext>
            </a:extLst>
          </p:cNvPr>
          <p:cNvSpPr txBox="1"/>
          <p:nvPr/>
        </p:nvSpPr>
        <p:spPr>
          <a:xfrm>
            <a:off x="9049543" y="4239384"/>
            <a:ext cx="1245476" cy="36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Zone 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66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965752" y="188943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971A4A-C84D-4978-8ED7-5D249EE8D2C5}"/>
              </a:ext>
            </a:extLst>
          </p:cNvPr>
          <p:cNvSpPr txBox="1"/>
          <p:nvPr/>
        </p:nvSpPr>
        <p:spPr>
          <a:xfrm>
            <a:off x="1427983" y="2328205"/>
            <a:ext cx="7682489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 err="1"/>
              <a:t>Turists</a:t>
            </a:r>
            <a:r>
              <a:rPr lang="en-GB" sz="2000" dirty="0"/>
              <a:t>’ attraction capacity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Cultural resources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/>
              <a:t>Cadastre’s value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29BB7C-0596-48A8-9CF2-8D12DFF17B65}"/>
              </a:ext>
            </a:extLst>
          </p:cNvPr>
          <p:cNvSpPr txBox="1"/>
          <p:nvPr/>
        </p:nvSpPr>
        <p:spPr>
          <a:xfrm>
            <a:off x="4052769" y="2066595"/>
            <a:ext cx="4645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Inter-zone</a:t>
            </a:r>
            <a:r>
              <a:rPr lang="it-IT" sz="2800" dirty="0"/>
              <a:t> testing schedule:</a:t>
            </a:r>
          </a:p>
        </p:txBody>
      </p:sp>
      <p:pic>
        <p:nvPicPr>
          <p:cNvPr id="23" name="Immagine 22" descr="Immagine che contiene mappa&#10;&#10;Descrizione generata automaticamente">
            <a:extLst>
              <a:ext uri="{FF2B5EF4-FFF2-40B4-BE49-F238E27FC236}">
                <a16:creationId xmlns:a16="http://schemas.microsoft.com/office/drawing/2014/main" id="{0C78969F-3700-4205-A097-7CD83179A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r="15844"/>
          <a:stretch/>
        </p:blipFill>
        <p:spPr>
          <a:xfrm>
            <a:off x="6666166" y="3138661"/>
            <a:ext cx="4362046" cy="308499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BC70C7C-08CE-46E4-8503-62E64BEFEE6C}"/>
              </a:ext>
            </a:extLst>
          </p:cNvPr>
          <p:cNvSpPr txBox="1"/>
          <p:nvPr/>
        </p:nvSpPr>
        <p:spPr>
          <a:xfrm>
            <a:off x="6386800" y="2738551"/>
            <a:ext cx="4992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Crucial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reminder</a:t>
            </a: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it-IT" sz="2000" dirty="0"/>
              <a:t> </a:t>
            </a:r>
            <a:r>
              <a:rPr lang="it-IT" dirty="0"/>
              <a:t>#photos per zone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4823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7DD19C1-6482-4705-9616-101329B79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7" t="-372" r="17299" b="372"/>
          <a:stretch/>
        </p:blipFill>
        <p:spPr>
          <a:xfrm>
            <a:off x="6360516" y="2526651"/>
            <a:ext cx="5307502" cy="37558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2FB1C1-F6AA-4918-9688-9F42EE92B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r="18117"/>
          <a:stretch/>
        </p:blipFill>
        <p:spPr>
          <a:xfrm>
            <a:off x="478595" y="2526651"/>
            <a:ext cx="5441192" cy="383002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210C2DF-66B0-4915-BA1A-652FD8687280}"/>
              </a:ext>
            </a:extLst>
          </p:cNvPr>
          <p:cNvSpPr txBox="1"/>
          <p:nvPr/>
        </p:nvSpPr>
        <p:spPr>
          <a:xfrm>
            <a:off x="485444" y="1840272"/>
            <a:ext cx="391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Turists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attraction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r>
              <a:rPr lang="it-IT" i="1" dirty="0"/>
              <a:t>f</a:t>
            </a:r>
            <a:r>
              <a:rPr lang="it-IT" dirty="0"/>
              <a:t>(</a:t>
            </a:r>
            <a:r>
              <a:rPr lang="it-IT" dirty="0" err="1"/>
              <a:t>Palaces</a:t>
            </a:r>
            <a:r>
              <a:rPr lang="it-IT" dirty="0"/>
              <a:t>, Food, Shopping, </a:t>
            </a:r>
            <a:r>
              <a:rPr lang="it-IT" dirty="0" err="1"/>
              <a:t>Exhibits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67A0AED-751E-4BFA-B44D-94FA374D5EFB}"/>
              </a:ext>
            </a:extLst>
          </p:cNvPr>
          <p:cNvSpPr txBox="1"/>
          <p:nvPr/>
        </p:nvSpPr>
        <p:spPr>
          <a:xfrm>
            <a:off x="6360516" y="1840272"/>
            <a:ext cx="3366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Cultural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it-IT" i="1" dirty="0"/>
              <a:t>f</a:t>
            </a:r>
            <a:r>
              <a:rPr lang="it-IT" dirty="0"/>
              <a:t>(</a:t>
            </a:r>
            <a:r>
              <a:rPr lang="it-IT" dirty="0" err="1"/>
              <a:t>Palaces</a:t>
            </a:r>
            <a:r>
              <a:rPr lang="it-IT" dirty="0"/>
              <a:t>, </a:t>
            </a:r>
            <a:r>
              <a:rPr lang="it-IT" dirty="0" err="1"/>
              <a:t>Exhibits</a:t>
            </a:r>
            <a:r>
              <a:rPr lang="it-IT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82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7DD19C1-6482-4705-9616-101329B79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6" b="8186"/>
          <a:stretch/>
        </p:blipFill>
        <p:spPr>
          <a:xfrm>
            <a:off x="6278322" y="2526651"/>
            <a:ext cx="5307502" cy="375583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210C2DF-66B0-4915-BA1A-652FD8687280}"/>
              </a:ext>
            </a:extLst>
          </p:cNvPr>
          <p:cNvSpPr txBox="1"/>
          <p:nvPr/>
        </p:nvSpPr>
        <p:spPr>
          <a:xfrm>
            <a:off x="770863" y="1818882"/>
            <a:ext cx="301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cadastral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it-IT" dirty="0"/>
              <a:t>[€/m</a:t>
            </a:r>
            <a:r>
              <a:rPr lang="it-IT" baseline="30000" dirty="0"/>
              <a:t>2</a:t>
            </a:r>
            <a:r>
              <a:rPr lang="it-IT" dirty="0"/>
              <a:t>]</a:t>
            </a:r>
            <a:endParaRPr lang="en-GB" dirty="0"/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40EF43C2-1E15-435A-A360-0DC54C044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/>
          <a:stretch/>
        </p:blipFill>
        <p:spPr>
          <a:xfrm>
            <a:off x="770863" y="2526650"/>
            <a:ext cx="4530602" cy="375583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794795-EDC1-4736-B6C8-50D4D033BDC1}"/>
              </a:ext>
            </a:extLst>
          </p:cNvPr>
          <p:cNvSpPr txBox="1"/>
          <p:nvPr/>
        </p:nvSpPr>
        <p:spPr>
          <a:xfrm>
            <a:off x="6278322" y="186504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Synthetic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cadastral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it-IT" i="1" dirty="0"/>
              <a:t>f</a:t>
            </a:r>
            <a:r>
              <a:rPr lang="it-IT" dirty="0"/>
              <a:t>(</a:t>
            </a:r>
            <a:r>
              <a:rPr lang="it-IT" dirty="0" err="1"/>
              <a:t>Palaces</a:t>
            </a:r>
            <a:r>
              <a:rPr lang="it-IT" dirty="0"/>
              <a:t>, Shopping, </a:t>
            </a:r>
            <a:r>
              <a:rPr lang="it-IT" dirty="0" err="1"/>
              <a:t>Transportation</a:t>
            </a:r>
            <a:r>
              <a:rPr lang="it-IT" dirty="0"/>
              <a:t>, </a:t>
            </a:r>
            <a:r>
              <a:rPr lang="it-IT" dirty="0" err="1"/>
              <a:t>Natural_view</a:t>
            </a:r>
            <a:r>
              <a:rPr lang="it-IT" dirty="0"/>
              <a:t>) </a:t>
            </a:r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3928A85-10DF-4C6C-9305-DC81855231A4}"/>
              </a:ext>
            </a:extLst>
          </p:cNvPr>
          <p:cNvSpPr/>
          <p:nvPr/>
        </p:nvSpPr>
        <p:spPr>
          <a:xfrm>
            <a:off x="5453956" y="3527081"/>
            <a:ext cx="476036" cy="308223"/>
          </a:xfrm>
          <a:prstGeom prst="rect">
            <a:avLst/>
          </a:prstGeom>
          <a:solidFill>
            <a:srgbClr val="A56E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D96E8D6-7464-4BD1-8B6D-9E54ACF858DC}"/>
              </a:ext>
            </a:extLst>
          </p:cNvPr>
          <p:cNvSpPr/>
          <p:nvPr/>
        </p:nvSpPr>
        <p:spPr>
          <a:xfrm>
            <a:off x="5453955" y="4404565"/>
            <a:ext cx="476037" cy="318489"/>
          </a:xfrm>
          <a:prstGeom prst="rect">
            <a:avLst/>
          </a:prstGeom>
          <a:solidFill>
            <a:srgbClr val="F3ED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A703819-6EEA-4A72-80F7-114374623370}"/>
              </a:ext>
            </a:extLst>
          </p:cNvPr>
          <p:cNvSpPr/>
          <p:nvPr/>
        </p:nvSpPr>
        <p:spPr>
          <a:xfrm>
            <a:off x="5459994" y="3965826"/>
            <a:ext cx="476036" cy="308217"/>
          </a:xfrm>
          <a:prstGeom prst="rect">
            <a:avLst/>
          </a:prstGeom>
          <a:solidFill>
            <a:srgbClr val="F1B1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3D978FA-EF13-4D2A-B4B9-529E01040935}"/>
              </a:ext>
            </a:extLst>
          </p:cNvPr>
          <p:cNvCxnSpPr/>
          <p:nvPr/>
        </p:nvCxnSpPr>
        <p:spPr>
          <a:xfrm flipV="1">
            <a:off x="6089151" y="3626771"/>
            <a:ext cx="0" cy="9884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036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603D7A88-421E-4B1C-9B59-13DEC7BB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26" y="1887926"/>
            <a:ext cx="8948564" cy="461853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/>
              <a:t>GANTT</a:t>
            </a:r>
            <a:endParaRPr lang="it-IT" sz="4000" b="1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76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754038-A979-4FC4-9D65-F02459D9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7" y="2647950"/>
            <a:ext cx="9858375" cy="1356360"/>
          </a:xfrm>
        </p:spPr>
        <p:txBody>
          <a:bodyPr>
            <a:normAutofit/>
          </a:bodyPr>
          <a:lstStyle/>
          <a:p>
            <a:pPr algn="ctr"/>
            <a:r>
              <a:rPr lang="it-IT" sz="5400" b="1"/>
              <a:t>THANK YOU</a:t>
            </a:r>
            <a:br>
              <a:rPr lang="it-IT" sz="5400" b="1"/>
            </a:br>
            <a:r>
              <a:rPr lang="it-IT" sz="2800"/>
              <a:t>for the attention</a:t>
            </a:r>
            <a:endParaRPr lang="it-IT" sz="5400"/>
          </a:p>
        </p:txBody>
      </p:sp>
    </p:spTree>
    <p:extLst>
      <p:ext uri="{BB962C8B-B14F-4D97-AF65-F5344CB8AC3E}">
        <p14:creationId xmlns:p14="http://schemas.microsoft.com/office/powerpoint/2010/main" val="142935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B3C1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B3C1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86725BF-9C48-44D5-8670-ACEDE758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1" y="479486"/>
            <a:ext cx="2495572" cy="10231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C1F894-7C5A-4C6C-A873-59F87DB6C94B}"/>
              </a:ext>
            </a:extLst>
          </p:cNvPr>
          <p:cNvSpPr txBox="1"/>
          <p:nvPr/>
        </p:nvSpPr>
        <p:spPr>
          <a:xfrm>
            <a:off x="152400" y="6581001"/>
            <a:ext cx="12198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Master course in ICT for Smart Societies – Interdisciplinary Project                                                                                                                         Supervisor </a:t>
            </a:r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Giacomo Chiesa</a:t>
            </a:r>
          </a:p>
        </p:txBody>
      </p:sp>
      <p:pic>
        <p:nvPicPr>
          <p:cNvPr id="8" name="Immagine 7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19666C2F-F510-4429-93AE-3E52B257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67" y="963118"/>
            <a:ext cx="3260333" cy="470831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9920808-D358-4703-BCCC-E8C6833F7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8887"/>
            <a:ext cx="9144000" cy="1166813"/>
          </a:xfrm>
        </p:spPr>
        <p:txBody>
          <a:bodyPr>
            <a:noAutofit/>
          </a:bodyPr>
          <a:lstStyle/>
          <a:p>
            <a:r>
              <a:rPr lang="en-US" sz="4400" b="1" dirty="0"/>
              <a:t>Effect of urbanistic action </a:t>
            </a:r>
            <a:br>
              <a:rPr lang="en-US" sz="4400" b="1" dirty="0"/>
            </a:br>
            <a:r>
              <a:rPr lang="en-US" sz="4400" b="1" dirty="0"/>
              <a:t>on social perspective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57296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6">
            <a:extLst>
              <a:ext uri="{FF2B5EF4-FFF2-40B4-BE49-F238E27FC236}">
                <a16:creationId xmlns:a16="http://schemas.microsoft.com/office/drawing/2014/main" id="{1E5EA0F2-D174-43C1-920C-0285EC274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"/>
          <a:stretch/>
        </p:blipFill>
        <p:spPr>
          <a:xfrm>
            <a:off x="895350" y="1865232"/>
            <a:ext cx="10401300" cy="4514821"/>
          </a:xfrm>
        </p:spPr>
      </p:pic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6F1B0526-34E2-410F-873C-9B13ED6048C5}"/>
              </a:ext>
            </a:extLst>
          </p:cNvPr>
          <p:cNvSpPr/>
          <p:nvPr/>
        </p:nvSpPr>
        <p:spPr>
          <a:xfrm>
            <a:off x="11414654" y="6337756"/>
            <a:ext cx="245534" cy="215444"/>
          </a:xfrm>
          <a:prstGeom prst="roundRect">
            <a:avLst/>
          </a:prstGeom>
          <a:solidFill>
            <a:srgbClr val="EA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</a:t>
            </a:r>
            <a:endParaRPr lang="it-IT" sz="900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5D6AA3E7-DE98-46B2-B568-AD5F31379951}"/>
              </a:ext>
            </a:extLst>
          </p:cNvPr>
          <p:cNvSpPr/>
          <p:nvPr/>
        </p:nvSpPr>
        <p:spPr>
          <a:xfrm>
            <a:off x="2173258" y="4227420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9" name="Tabella 8">
            <a:extLst>
              <a:ext uri="{FF2B5EF4-FFF2-40B4-BE49-F238E27FC236}">
                <a16:creationId xmlns:a16="http://schemas.microsoft.com/office/drawing/2014/main" id="{22E9033C-EB4F-4821-A42D-1767106FE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11213"/>
              </p:ext>
            </p:extLst>
          </p:nvPr>
        </p:nvGraphicFramePr>
        <p:xfrm>
          <a:off x="10588095" y="5379154"/>
          <a:ext cx="826559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559">
                  <a:extLst>
                    <a:ext uri="{9D8B030D-6E8A-4147-A177-3AD203B41FA5}">
                      <a16:colId xmlns:a16="http://schemas.microsoft.com/office/drawing/2014/main" val="17462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Chiara</a:t>
                      </a:r>
                      <a:endParaRPr lang="it-IT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054701"/>
                  </a:ext>
                </a:extLst>
              </a:tr>
              <a:tr h="190202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Arianna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045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Matteo</a:t>
                      </a:r>
                      <a:endParaRPr lang="it-IT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373961"/>
                  </a:ext>
                </a:extLst>
              </a:tr>
              <a:tr h="165946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Vincenzo</a:t>
                      </a:r>
                      <a:endParaRPr lang="it-IT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91410"/>
                  </a:ext>
                </a:extLst>
              </a:tr>
              <a:tr h="165946"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Federico</a:t>
                      </a:r>
                      <a:endParaRPr lang="it-IT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39408"/>
                  </a:ext>
                </a:extLst>
              </a:tr>
            </a:tbl>
          </a:graphicData>
        </a:graphic>
      </p:graphicFrame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CB5B5A17-2073-413D-89AD-64EACA972F5B}"/>
              </a:ext>
            </a:extLst>
          </p:cNvPr>
          <p:cNvSpPr/>
          <p:nvPr/>
        </p:nvSpPr>
        <p:spPr>
          <a:xfrm>
            <a:off x="11414654" y="5424308"/>
            <a:ext cx="245534" cy="21544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C</a:t>
            </a:r>
            <a:endParaRPr lang="it-IT" sz="900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AF230945-2757-44FE-9CD0-D33ACA7574F4}"/>
              </a:ext>
            </a:extLst>
          </p:cNvPr>
          <p:cNvSpPr/>
          <p:nvPr/>
        </p:nvSpPr>
        <p:spPr>
          <a:xfrm>
            <a:off x="11414654" y="5652670"/>
            <a:ext cx="245534" cy="215444"/>
          </a:xfrm>
          <a:prstGeom prst="roundRect">
            <a:avLst/>
          </a:prstGeom>
          <a:solidFill>
            <a:srgbClr val="DE4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A</a:t>
            </a:r>
            <a:endParaRPr lang="it-IT" sz="900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0E061BA1-E9FD-4FC4-A810-3C34B4AD4371}"/>
              </a:ext>
            </a:extLst>
          </p:cNvPr>
          <p:cNvSpPr/>
          <p:nvPr/>
        </p:nvSpPr>
        <p:spPr>
          <a:xfrm>
            <a:off x="11414654" y="5881032"/>
            <a:ext cx="245534" cy="21544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</a:t>
            </a:r>
            <a:endParaRPr lang="it-IT" sz="900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260E1CDD-F11A-4674-9119-E1D621319E81}"/>
              </a:ext>
            </a:extLst>
          </p:cNvPr>
          <p:cNvSpPr/>
          <p:nvPr/>
        </p:nvSpPr>
        <p:spPr>
          <a:xfrm>
            <a:off x="11414654" y="6109394"/>
            <a:ext cx="245534" cy="2154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V</a:t>
            </a:r>
            <a:endParaRPr lang="it-IT" sz="900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8100B0C9-7CE3-4024-B441-19B1CDB53A4B}"/>
              </a:ext>
            </a:extLst>
          </p:cNvPr>
          <p:cNvSpPr/>
          <p:nvPr/>
        </p:nvSpPr>
        <p:spPr>
          <a:xfrm>
            <a:off x="10890726" y="3552346"/>
            <a:ext cx="245534" cy="215444"/>
          </a:xfrm>
          <a:prstGeom prst="roundRect">
            <a:avLst/>
          </a:prstGeom>
          <a:solidFill>
            <a:srgbClr val="DE4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A</a:t>
            </a:r>
            <a:endParaRPr lang="it-IT" sz="900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DDCE7265-1EFB-4617-939E-F11765CA9217}"/>
              </a:ext>
            </a:extLst>
          </p:cNvPr>
          <p:cNvSpPr/>
          <p:nvPr/>
        </p:nvSpPr>
        <p:spPr>
          <a:xfrm>
            <a:off x="10920478" y="4238055"/>
            <a:ext cx="245534" cy="21544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</a:t>
            </a:r>
            <a:endParaRPr lang="it-IT" sz="900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B2B915EE-5964-42E7-A548-D5AB0695ED0A}"/>
              </a:ext>
            </a:extLst>
          </p:cNvPr>
          <p:cNvSpPr/>
          <p:nvPr/>
        </p:nvSpPr>
        <p:spPr>
          <a:xfrm>
            <a:off x="10681671" y="4238055"/>
            <a:ext cx="245534" cy="21544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C</a:t>
            </a:r>
            <a:endParaRPr lang="it-IT" sz="900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2B4D788C-5C48-4108-8F8F-DE3AA358AF89}"/>
              </a:ext>
            </a:extLst>
          </p:cNvPr>
          <p:cNvSpPr/>
          <p:nvPr/>
        </p:nvSpPr>
        <p:spPr>
          <a:xfrm>
            <a:off x="10653943" y="3548741"/>
            <a:ext cx="245534" cy="215444"/>
          </a:xfrm>
          <a:prstGeom prst="roundRect">
            <a:avLst/>
          </a:prstGeom>
          <a:solidFill>
            <a:srgbClr val="EA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</a:t>
            </a:r>
            <a:endParaRPr lang="it-IT" sz="900"/>
          </a:p>
        </p:txBody>
      </p:sp>
      <p:sp>
        <p:nvSpPr>
          <p:cNvPr id="71" name="Rettangolo con angoli arrotondati 70">
            <a:extLst>
              <a:ext uri="{FF2B5EF4-FFF2-40B4-BE49-F238E27FC236}">
                <a16:creationId xmlns:a16="http://schemas.microsoft.com/office/drawing/2014/main" id="{CAA4D51E-712F-4517-84E0-7A54DAA5CB1E}"/>
              </a:ext>
            </a:extLst>
          </p:cNvPr>
          <p:cNvSpPr/>
          <p:nvPr/>
        </p:nvSpPr>
        <p:spPr>
          <a:xfrm>
            <a:off x="10417160" y="3548512"/>
            <a:ext cx="245534" cy="2154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V</a:t>
            </a:r>
            <a:endParaRPr lang="it-IT" sz="900"/>
          </a:p>
        </p:txBody>
      </p:sp>
      <p:sp>
        <p:nvSpPr>
          <p:cNvPr id="72" name="Rettangolo con angoli arrotondati 71">
            <a:extLst>
              <a:ext uri="{FF2B5EF4-FFF2-40B4-BE49-F238E27FC236}">
                <a16:creationId xmlns:a16="http://schemas.microsoft.com/office/drawing/2014/main" id="{BC0C8CC9-CFDD-46CA-B315-EAE3F35311E6}"/>
              </a:ext>
            </a:extLst>
          </p:cNvPr>
          <p:cNvSpPr/>
          <p:nvPr/>
        </p:nvSpPr>
        <p:spPr>
          <a:xfrm>
            <a:off x="3850624" y="5576070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Rettangolo con angoli arrotondati 72">
            <a:extLst>
              <a:ext uri="{FF2B5EF4-FFF2-40B4-BE49-F238E27FC236}">
                <a16:creationId xmlns:a16="http://schemas.microsoft.com/office/drawing/2014/main" id="{CCE46741-E322-4FAE-8C0F-F2AE6D5A0352}"/>
              </a:ext>
            </a:extLst>
          </p:cNvPr>
          <p:cNvSpPr/>
          <p:nvPr/>
        </p:nvSpPr>
        <p:spPr>
          <a:xfrm>
            <a:off x="3850623" y="490867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Rettangolo con angoli arrotondati 73">
            <a:extLst>
              <a:ext uri="{FF2B5EF4-FFF2-40B4-BE49-F238E27FC236}">
                <a16:creationId xmlns:a16="http://schemas.microsoft.com/office/drawing/2014/main" id="{10DD7982-4EDE-4071-87A3-6F4F7D52BD5B}"/>
              </a:ext>
            </a:extLst>
          </p:cNvPr>
          <p:cNvSpPr/>
          <p:nvPr/>
        </p:nvSpPr>
        <p:spPr>
          <a:xfrm>
            <a:off x="3850622" y="3515495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Rettangolo con angoli arrotondati 74">
            <a:extLst>
              <a:ext uri="{FF2B5EF4-FFF2-40B4-BE49-F238E27FC236}">
                <a16:creationId xmlns:a16="http://schemas.microsoft.com/office/drawing/2014/main" id="{8C30C0FD-14FE-459D-A239-3DE7957F1B3D}"/>
              </a:ext>
            </a:extLst>
          </p:cNvPr>
          <p:cNvSpPr/>
          <p:nvPr/>
        </p:nvSpPr>
        <p:spPr>
          <a:xfrm>
            <a:off x="2173258" y="3525445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6" name="Rettangolo con angoli arrotondati 75">
            <a:extLst>
              <a:ext uri="{FF2B5EF4-FFF2-40B4-BE49-F238E27FC236}">
                <a16:creationId xmlns:a16="http://schemas.microsoft.com/office/drawing/2014/main" id="{1ECF0C1B-C223-4112-849F-F306D5D3EC39}"/>
              </a:ext>
            </a:extLst>
          </p:cNvPr>
          <p:cNvSpPr/>
          <p:nvPr/>
        </p:nvSpPr>
        <p:spPr>
          <a:xfrm>
            <a:off x="3850622" y="422393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FEFB50A4-3E46-4DC4-A980-8541EE2C8305}"/>
              </a:ext>
            </a:extLst>
          </p:cNvPr>
          <p:cNvSpPr/>
          <p:nvPr/>
        </p:nvSpPr>
        <p:spPr>
          <a:xfrm>
            <a:off x="5527986" y="3515495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0A6C39E8-C2F3-40BE-97E6-D4E2FE7DD416}"/>
              </a:ext>
            </a:extLst>
          </p:cNvPr>
          <p:cNvSpPr/>
          <p:nvPr/>
        </p:nvSpPr>
        <p:spPr>
          <a:xfrm>
            <a:off x="5527986" y="422393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1" name="Titolo 1">
            <a:extLst>
              <a:ext uri="{FF2B5EF4-FFF2-40B4-BE49-F238E27FC236}">
                <a16:creationId xmlns:a16="http://schemas.microsoft.com/office/drawing/2014/main" id="{DE43C705-3C15-4708-97F5-D9E2D18921FD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/>
              <a:t>WORK PLAN</a:t>
            </a:r>
            <a:endParaRPr lang="it-IT" sz="4000" b="1"/>
          </a:p>
        </p:txBody>
      </p:sp>
      <p:cxnSp>
        <p:nvCxnSpPr>
          <p:cNvPr id="152" name="Connettore diritto 151">
            <a:extLst>
              <a:ext uri="{FF2B5EF4-FFF2-40B4-BE49-F238E27FC236}">
                <a16:creationId xmlns:a16="http://schemas.microsoft.com/office/drawing/2014/main" id="{34AE96B5-37AF-4F36-99D5-D7248137F54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BD42E83-D435-44AE-A007-EFE46EC7540C}"/>
              </a:ext>
            </a:extLst>
          </p:cNvPr>
          <p:cNvSpPr/>
          <p:nvPr/>
        </p:nvSpPr>
        <p:spPr>
          <a:xfrm>
            <a:off x="5546645" y="494096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F636EC7-D5A1-42EB-ACB6-7398A2437186}"/>
              </a:ext>
            </a:extLst>
          </p:cNvPr>
          <p:cNvSpPr/>
          <p:nvPr/>
        </p:nvSpPr>
        <p:spPr>
          <a:xfrm>
            <a:off x="7224008" y="3515495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CCACC76A-E6DC-4A66-BE65-7CD9537E6941}"/>
              </a:ext>
            </a:extLst>
          </p:cNvPr>
          <p:cNvSpPr/>
          <p:nvPr/>
        </p:nvSpPr>
        <p:spPr>
          <a:xfrm>
            <a:off x="7224008" y="422393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89CD06E-0AED-4764-90B2-8932479A6B1D}"/>
              </a:ext>
            </a:extLst>
          </p:cNvPr>
          <p:cNvSpPr/>
          <p:nvPr/>
        </p:nvSpPr>
        <p:spPr>
          <a:xfrm>
            <a:off x="7242667" y="4940967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58D7C0DA-F6AE-4CF5-B50C-C6B69012D520}"/>
              </a:ext>
            </a:extLst>
          </p:cNvPr>
          <p:cNvSpPr/>
          <p:nvPr/>
        </p:nvSpPr>
        <p:spPr>
          <a:xfrm>
            <a:off x="8915782" y="3515123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028E9554-5018-4617-808A-CC1C1A9400FC}"/>
              </a:ext>
            </a:extLst>
          </p:cNvPr>
          <p:cNvSpPr/>
          <p:nvPr/>
        </p:nvSpPr>
        <p:spPr>
          <a:xfrm>
            <a:off x="8915782" y="4223565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76CEE32F-1B86-4A8F-975C-DF9E5207A966}"/>
              </a:ext>
            </a:extLst>
          </p:cNvPr>
          <p:cNvSpPr/>
          <p:nvPr/>
        </p:nvSpPr>
        <p:spPr>
          <a:xfrm>
            <a:off x="7242667" y="5683792"/>
            <a:ext cx="549355" cy="215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DONE</a:t>
            </a:r>
            <a:endParaRPr lang="it-IT" sz="9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9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3A4EBA-DF95-48BE-9A1B-5814D4E581EF}"/>
              </a:ext>
            </a:extLst>
          </p:cNvPr>
          <p:cNvSpPr txBox="1"/>
          <p:nvPr/>
        </p:nvSpPr>
        <p:spPr>
          <a:xfrm flipH="1">
            <a:off x="1799604" y="2591554"/>
            <a:ext cx="325604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instaloader</a:t>
            </a: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it-IT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flickrapi</a:t>
            </a: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9ED69874-31CA-4845-87AB-7C5F31969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2398" y="1970047"/>
            <a:ext cx="845027" cy="8450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32F17B6-9988-4055-838D-C186B3AD4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2509" y="3250764"/>
            <a:ext cx="845028" cy="8450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4C1835-B0D9-4302-BC8D-0364F7E45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5411" y="1972640"/>
            <a:ext cx="822126" cy="822126"/>
          </a:xfrm>
          <a:prstGeom prst="ellipse">
            <a:avLst/>
          </a:prstGeom>
          <a:solidFill>
            <a:srgbClr val="EF4E49"/>
          </a:solidFill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06163FE-AEB5-4056-9C4C-05EEB63B4F10}"/>
              </a:ext>
            </a:extLst>
          </p:cNvPr>
          <p:cNvCxnSpPr>
            <a:cxnSpLocks/>
          </p:cNvCxnSpPr>
          <p:nvPr/>
        </p:nvCxnSpPr>
        <p:spPr>
          <a:xfrm>
            <a:off x="2804844" y="2985237"/>
            <a:ext cx="1285892" cy="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CF7F04C-8027-40B1-BF0A-23949543AACD}"/>
              </a:ext>
            </a:extLst>
          </p:cNvPr>
          <p:cNvCxnSpPr>
            <a:cxnSpLocks/>
          </p:cNvCxnSpPr>
          <p:nvPr/>
        </p:nvCxnSpPr>
        <p:spPr>
          <a:xfrm flipV="1">
            <a:off x="5396827" y="2229492"/>
            <a:ext cx="1086201" cy="501943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0463A9AC-C813-4E06-A443-57F893962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40402" y="2402559"/>
            <a:ext cx="1194085" cy="119408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A37A5EEA-B75C-4B2F-B055-687B9E0CBA28}"/>
              </a:ext>
            </a:extLst>
          </p:cNvPr>
          <p:cNvSpPr/>
          <p:nvPr/>
        </p:nvSpPr>
        <p:spPr>
          <a:xfrm rot="1285209" flipH="1">
            <a:off x="5196929" y="3281046"/>
            <a:ext cx="1557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pymongo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0A3B484-629F-4E10-AA4B-6A3E46E5C6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7" t="17765" r="20076" b="18516"/>
          <a:stretch/>
        </p:blipFill>
        <p:spPr>
          <a:xfrm>
            <a:off x="6595125" y="3250771"/>
            <a:ext cx="858097" cy="845020"/>
          </a:xfrm>
          <a:prstGeom prst="ellipse">
            <a:avLst/>
          </a:prstGeom>
          <a:ln w="3175">
            <a:solidFill>
              <a:srgbClr val="4FAA41"/>
            </a:solidFill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7FDB01D-8A4F-43AB-B14A-D104710B5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71" y="2581392"/>
            <a:ext cx="1663191" cy="735147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34A96C8D-225E-45FE-AAE3-A13E1C3EA8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10" y="4581010"/>
            <a:ext cx="1304838" cy="388393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0749A14-62AD-4925-9B31-5C00A83DDF2F}"/>
              </a:ext>
            </a:extLst>
          </p:cNvPr>
          <p:cNvCxnSpPr>
            <a:cxnSpLocks/>
          </p:cNvCxnSpPr>
          <p:nvPr/>
        </p:nvCxnSpPr>
        <p:spPr>
          <a:xfrm>
            <a:off x="7701577" y="2486346"/>
            <a:ext cx="857590" cy="51560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20ED390-89A0-4E85-85CD-B0100E62A46E}"/>
              </a:ext>
            </a:extLst>
          </p:cNvPr>
          <p:cNvCxnSpPr>
            <a:cxnSpLocks/>
          </p:cNvCxnSpPr>
          <p:nvPr/>
        </p:nvCxnSpPr>
        <p:spPr>
          <a:xfrm flipH="1">
            <a:off x="7671430" y="3372853"/>
            <a:ext cx="980206" cy="423343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564A319-30D5-4E1B-91B9-334F575FFB66}"/>
              </a:ext>
            </a:extLst>
          </p:cNvPr>
          <p:cNvCxnSpPr>
            <a:cxnSpLocks/>
          </p:cNvCxnSpPr>
          <p:nvPr/>
        </p:nvCxnSpPr>
        <p:spPr>
          <a:xfrm flipH="1" flipV="1">
            <a:off x="5330675" y="3418479"/>
            <a:ext cx="1022176" cy="420569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77FB7EEB-6EE4-4516-ADB4-F004E2651250}"/>
              </a:ext>
            </a:extLst>
          </p:cNvPr>
          <p:cNvCxnSpPr>
            <a:cxnSpLocks/>
          </p:cNvCxnSpPr>
          <p:nvPr/>
        </p:nvCxnSpPr>
        <p:spPr>
          <a:xfrm flipH="1">
            <a:off x="4007493" y="3656916"/>
            <a:ext cx="612016" cy="6824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D1DE5064-F5FD-421F-B01F-D49016693F85}"/>
              </a:ext>
            </a:extLst>
          </p:cNvPr>
          <p:cNvSpPr txBox="1"/>
          <p:nvPr/>
        </p:nvSpPr>
        <p:spPr>
          <a:xfrm rot="1913654">
            <a:off x="7662379" y="2401705"/>
            <a:ext cx="1199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/>
              </a:rPr>
              <a:t>dropboxAPI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/>
            </a:endParaRP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DB09589B-1F2A-4B27-93D4-BBFB0E12413C}"/>
              </a:ext>
            </a:extLst>
          </p:cNvPr>
          <p:cNvSpPr txBox="1"/>
          <p:nvPr/>
        </p:nvSpPr>
        <p:spPr>
          <a:xfrm rot="20132354">
            <a:off x="5066348" y="2111430"/>
            <a:ext cx="153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/>
              </a:rPr>
              <a:t>dropboxAPI</a:t>
            </a:r>
            <a:endParaRPr lang="en-GB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/>
            </a:endParaRPr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05DBFFDB-5FD6-468F-9520-6F7B0C8AB90D}"/>
              </a:ext>
            </a:extLst>
          </p:cNvPr>
          <p:cNvSpPr/>
          <p:nvPr/>
        </p:nvSpPr>
        <p:spPr>
          <a:xfrm rot="20097137" flipH="1">
            <a:off x="7348927" y="3164791"/>
            <a:ext cx="15573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pymongo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149B67D5-F770-4C68-AFA7-B752A2818992}"/>
              </a:ext>
            </a:extLst>
          </p:cNvPr>
          <p:cNvSpPr txBox="1"/>
          <p:nvPr/>
        </p:nvSpPr>
        <p:spPr>
          <a:xfrm>
            <a:off x="3617425" y="3828875"/>
            <a:ext cx="612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it-IT" sz="16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csv</a:t>
            </a:r>
            <a:endParaRPr lang="en-GB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932E9779-5557-4581-9724-C43F637F7099}"/>
              </a:ext>
            </a:extLst>
          </p:cNvPr>
          <p:cNvCxnSpPr>
            <a:cxnSpLocks/>
          </p:cNvCxnSpPr>
          <p:nvPr/>
        </p:nvCxnSpPr>
        <p:spPr>
          <a:xfrm>
            <a:off x="4715263" y="4771499"/>
            <a:ext cx="1151281" cy="0"/>
          </a:xfrm>
          <a:prstGeom prst="straightConnector1">
            <a:avLst/>
          </a:prstGeom>
          <a:ln w="57150">
            <a:solidFill>
              <a:srgbClr val="005B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Immagine 98">
            <a:extLst>
              <a:ext uri="{FF2B5EF4-FFF2-40B4-BE49-F238E27FC236}">
                <a16:creationId xmlns:a16="http://schemas.microsoft.com/office/drawing/2014/main" id="{0EA60E5B-62D9-4683-822C-47EDC7501C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68" y="4641602"/>
            <a:ext cx="1517789" cy="1517789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6FADA5F-1DE1-4211-98BA-680B93EC2A60}"/>
              </a:ext>
            </a:extLst>
          </p:cNvPr>
          <p:cNvCxnSpPr>
            <a:cxnSpLocks/>
          </p:cNvCxnSpPr>
          <p:nvPr/>
        </p:nvCxnSpPr>
        <p:spPr>
          <a:xfrm>
            <a:off x="5473119" y="3093479"/>
            <a:ext cx="1024755" cy="384716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0C41BF4-A683-42CC-984B-59918C77CEB7}"/>
              </a:ext>
            </a:extLst>
          </p:cNvPr>
          <p:cNvCxnSpPr>
            <a:cxnSpLocks/>
          </p:cNvCxnSpPr>
          <p:nvPr/>
        </p:nvCxnSpPr>
        <p:spPr>
          <a:xfrm>
            <a:off x="5201197" y="3681755"/>
            <a:ext cx="803089" cy="794110"/>
          </a:xfrm>
          <a:prstGeom prst="straightConnector1">
            <a:avLst/>
          </a:prstGeom>
          <a:ln w="57150">
            <a:solidFill>
              <a:srgbClr val="0058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C90DA183-434A-408A-A771-D3B2B5BC1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587" y="2552007"/>
            <a:ext cx="872057" cy="120150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437D4650-03BD-4D8F-B891-BAB2A59FD7F6}"/>
              </a:ext>
            </a:extLst>
          </p:cNvPr>
          <p:cNvSpPr/>
          <p:nvPr/>
        </p:nvSpPr>
        <p:spPr>
          <a:xfrm>
            <a:off x="8651636" y="2329851"/>
            <a:ext cx="2845271" cy="1356358"/>
          </a:xfrm>
          <a:prstGeom prst="ellipse">
            <a:avLst/>
          </a:prstGeom>
          <a:noFill/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E9A3A81-26DF-4AD4-82FF-1034DA5A497F}"/>
              </a:ext>
            </a:extLst>
          </p:cNvPr>
          <p:cNvSpPr/>
          <p:nvPr/>
        </p:nvSpPr>
        <p:spPr>
          <a:xfrm>
            <a:off x="3020854" y="4388685"/>
            <a:ext cx="1600655" cy="796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60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235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589B5CA5-820A-42C3-AB98-DDD9591F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72" y="2568003"/>
            <a:ext cx="9965055" cy="358568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6A03BC-CB3C-4758-88E7-B9E38E208A6F}"/>
              </a:ext>
            </a:extLst>
          </p:cNvPr>
          <p:cNvSpPr txBox="1"/>
          <p:nvPr/>
        </p:nvSpPr>
        <p:spPr>
          <a:xfrm>
            <a:off x="1628775" y="2040673"/>
            <a:ext cx="80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From Micro-classes to Macro-classes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93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235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edificio, esterni, città&#10;&#10;Descrizione generata automaticamente">
            <a:extLst>
              <a:ext uri="{FF2B5EF4-FFF2-40B4-BE49-F238E27FC236}">
                <a16:creationId xmlns:a16="http://schemas.microsoft.com/office/drawing/2014/main" id="{340C8455-0EEB-4D09-812A-FF48685E8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2"/>
          <a:stretch/>
        </p:blipFill>
        <p:spPr>
          <a:xfrm>
            <a:off x="1740775" y="2285830"/>
            <a:ext cx="3889465" cy="3490320"/>
          </a:xfrm>
          <a:prstGeom prst="rect">
            <a:avLst/>
          </a:prstGeom>
        </p:spPr>
      </p:pic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648A5926-AE0E-45F4-8E95-E361338D3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184643"/>
              </p:ext>
            </p:extLst>
          </p:nvPr>
        </p:nvGraphicFramePr>
        <p:xfrm>
          <a:off x="6096000" y="2292096"/>
          <a:ext cx="4777484" cy="22738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0904">
                  <a:extLst>
                    <a:ext uri="{9D8B030D-6E8A-4147-A177-3AD203B41FA5}">
                      <a16:colId xmlns:a16="http://schemas.microsoft.com/office/drawing/2014/main" val="2893986134"/>
                    </a:ext>
                  </a:extLst>
                </a:gridCol>
                <a:gridCol w="1588290">
                  <a:extLst>
                    <a:ext uri="{9D8B030D-6E8A-4147-A177-3AD203B41FA5}">
                      <a16:colId xmlns:a16="http://schemas.microsoft.com/office/drawing/2014/main" val="4220053782"/>
                    </a:ext>
                  </a:extLst>
                </a:gridCol>
                <a:gridCol w="1588290">
                  <a:extLst>
                    <a:ext uri="{9D8B030D-6E8A-4147-A177-3AD203B41FA5}">
                      <a16:colId xmlns:a16="http://schemas.microsoft.com/office/drawing/2014/main" val="545232620"/>
                    </a:ext>
                  </a:extLst>
                </a:gridCol>
              </a:tblGrid>
              <a:tr h="568452">
                <a:tc>
                  <a:txBody>
                    <a:bodyPr/>
                    <a:lstStyle/>
                    <a:p>
                      <a:r>
                        <a:rPr lang="it-IT" dirty="0"/>
                        <a:t>Micro-classes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Macro-classes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Percentages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01683"/>
                  </a:ext>
                </a:extLst>
              </a:tr>
              <a:tr h="568452">
                <a:tc>
                  <a:txBody>
                    <a:bodyPr/>
                    <a:lstStyle/>
                    <a:p>
                      <a:r>
                        <a:rPr lang="en-GB" dirty="0"/>
                        <a:t>Fountain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Urbanscapes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86076"/>
                  </a:ext>
                </a:extLst>
              </a:tr>
              <a:tr h="568452">
                <a:tc>
                  <a:txBody>
                    <a:bodyPr/>
                    <a:lstStyle/>
                    <a:p>
                      <a:r>
                        <a:rPr lang="en-GB" dirty="0"/>
                        <a:t>Palace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Palaces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31526"/>
                  </a:ext>
                </a:extLst>
              </a:tr>
              <a:tr h="568452">
                <a:tc>
                  <a:txBody>
                    <a:bodyPr/>
                    <a:lstStyle/>
                    <a:p>
                      <a:r>
                        <a:rPr lang="en-GB" dirty="0"/>
                        <a:t>Fireboat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Transportation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891752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B937C8D-9B62-4384-9145-32D616348A2B}"/>
              </a:ext>
            </a:extLst>
          </p:cNvPr>
          <p:cNvSpPr txBox="1"/>
          <p:nvPr/>
        </p:nvSpPr>
        <p:spPr>
          <a:xfrm>
            <a:off x="6020656" y="4852821"/>
            <a:ext cx="54453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Each</a:t>
            </a:r>
            <a:r>
              <a:rPr lang="it-IT" dirty="0"/>
              <a:t> picture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contribute</a:t>
            </a:r>
            <a:r>
              <a:rPr lang="it-IT" dirty="0"/>
              <a:t> to the score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zone:</a:t>
            </a:r>
          </a:p>
          <a:p>
            <a:pPr lvl="1"/>
            <a:r>
              <a:rPr lang="it-IT" sz="900" dirty="0"/>
              <a:t> </a:t>
            </a:r>
            <a:r>
              <a:rPr lang="it-IT" sz="500" dirty="0"/>
              <a:t>  </a:t>
            </a:r>
            <a:endParaRPr lang="it-IT" sz="900" dirty="0"/>
          </a:p>
          <a:p>
            <a:pPr lvl="1"/>
            <a:r>
              <a:rPr lang="it-IT" dirty="0" err="1"/>
              <a:t>Zone_x</a:t>
            </a:r>
            <a:r>
              <a:rPr lang="it-IT" dirty="0"/>
              <a:t>[</a:t>
            </a:r>
            <a:r>
              <a:rPr lang="it-IT" dirty="0" err="1"/>
              <a:t>Urbanscapes</a:t>
            </a:r>
            <a:r>
              <a:rPr lang="it-IT" dirty="0"/>
              <a:t>]+= 0.888</a:t>
            </a:r>
          </a:p>
          <a:p>
            <a:pPr lvl="1"/>
            <a:r>
              <a:rPr lang="it-IT" dirty="0" err="1"/>
              <a:t>Zone_x</a:t>
            </a:r>
            <a:r>
              <a:rPr lang="it-IT" dirty="0"/>
              <a:t>[</a:t>
            </a:r>
            <a:r>
              <a:rPr lang="it-IT" dirty="0" err="1"/>
              <a:t>Palaces</a:t>
            </a:r>
            <a:r>
              <a:rPr lang="it-IT" dirty="0"/>
              <a:t>]+= </a:t>
            </a:r>
            <a:r>
              <a:rPr lang="en-GB" dirty="0"/>
              <a:t>0.030</a:t>
            </a:r>
            <a:endParaRPr lang="it-IT" dirty="0"/>
          </a:p>
          <a:p>
            <a:pPr lvl="1"/>
            <a:r>
              <a:rPr lang="it-IT" dirty="0" err="1"/>
              <a:t>Zone_x</a:t>
            </a:r>
            <a:r>
              <a:rPr lang="it-IT" dirty="0"/>
              <a:t>[</a:t>
            </a:r>
            <a:r>
              <a:rPr lang="it-IT" dirty="0" err="1"/>
              <a:t>Transportation</a:t>
            </a:r>
            <a:r>
              <a:rPr lang="it-IT" dirty="0"/>
              <a:t>]+= </a:t>
            </a:r>
            <a:r>
              <a:rPr lang="en-GB" dirty="0"/>
              <a:t>0.006</a:t>
            </a:r>
            <a:endParaRPr lang="it-IT" dirty="0"/>
          </a:p>
          <a:p>
            <a:endParaRPr lang="it-IT" dirty="0"/>
          </a:p>
          <a:p>
            <a:r>
              <a:rPr lang="it-IT" dirty="0"/>
              <a:t>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7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965752" y="188943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971A4A-C84D-4978-8ED7-5D249EE8D2C5}"/>
              </a:ext>
            </a:extLst>
          </p:cNvPr>
          <p:cNvSpPr txBox="1"/>
          <p:nvPr/>
        </p:nvSpPr>
        <p:spPr>
          <a:xfrm>
            <a:off x="1172154" y="2609005"/>
            <a:ext cx="768248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2400" dirty="0"/>
              <a:t>			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000" dirty="0"/>
              <a:t>Global analysis (2017-2019)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000" dirty="0"/>
              <a:t>City </a:t>
            </a:r>
            <a:r>
              <a:rPr lang="en-GB" sz="2000" dirty="0" err="1"/>
              <a:t>Center</a:t>
            </a:r>
            <a:r>
              <a:rPr lang="en-GB" sz="2000" dirty="0"/>
              <a:t> focus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000" dirty="0"/>
              <a:t>Weekends focus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000" dirty="0"/>
              <a:t>Weekdays focus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</p:txBody>
      </p:sp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0745AE68-69FF-40AA-8FEF-B5945B6117BF}"/>
              </a:ext>
            </a:extLst>
          </p:cNvPr>
          <p:cNvSpPr/>
          <p:nvPr/>
        </p:nvSpPr>
        <p:spPr>
          <a:xfrm>
            <a:off x="4826212" y="4445473"/>
            <a:ext cx="356839" cy="7694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279C47-B588-4AFB-AA6B-CA94DCB6D14E}"/>
              </a:ext>
            </a:extLst>
          </p:cNvPr>
          <p:cNvSpPr txBox="1"/>
          <p:nvPr/>
        </p:nvSpPr>
        <p:spPr>
          <a:xfrm>
            <a:off x="5439533" y="4645521"/>
            <a:ext cx="328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Temporal</a:t>
            </a:r>
            <a:r>
              <a:rPr lang="it-IT" b="1" dirty="0"/>
              <a:t> </a:t>
            </a:r>
            <a:r>
              <a:rPr lang="it-IT" b="1" dirty="0" err="1"/>
              <a:t>elasticity</a:t>
            </a:r>
            <a:endParaRPr lang="en-GB" b="1" dirty="0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467C0DA1-054B-4EE1-9950-BBEFA373B8A0}"/>
              </a:ext>
            </a:extLst>
          </p:cNvPr>
          <p:cNvSpPr/>
          <p:nvPr/>
        </p:nvSpPr>
        <p:spPr>
          <a:xfrm>
            <a:off x="4826212" y="3905209"/>
            <a:ext cx="356839" cy="36310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CC2A7E-4754-4CD4-9DC6-AAD737AF97D9}"/>
              </a:ext>
            </a:extLst>
          </p:cNvPr>
          <p:cNvSpPr txBox="1"/>
          <p:nvPr/>
        </p:nvSpPr>
        <p:spPr>
          <a:xfrm>
            <a:off x="5439533" y="3905209"/>
            <a:ext cx="22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Spatial</a:t>
            </a:r>
            <a:r>
              <a:rPr lang="it-IT" b="1" dirty="0"/>
              <a:t> </a:t>
            </a:r>
            <a:r>
              <a:rPr lang="it-IT" b="1" dirty="0" err="1"/>
              <a:t>elasticity</a:t>
            </a:r>
            <a:endParaRPr lang="en-GB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5C6504-BA77-4563-8B09-9B1922C070C7}"/>
              </a:ext>
            </a:extLst>
          </p:cNvPr>
          <p:cNvSpPr txBox="1"/>
          <p:nvPr/>
        </p:nvSpPr>
        <p:spPr>
          <a:xfrm>
            <a:off x="8368684" y="3190103"/>
            <a:ext cx="26428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rbel" panose="020B0503020204020204" pitchFamily="34" charset="0"/>
              <a:buChar char="!"/>
            </a:pPr>
            <a:r>
              <a:rPr lang="en-GB" sz="2000" dirty="0"/>
              <a:t>Hourly comparison</a:t>
            </a:r>
          </a:p>
          <a:p>
            <a:pPr marL="285750" indent="-285750">
              <a:buFont typeface="Corbel" panose="020B0503020204020204" pitchFamily="34" charset="0"/>
              <a:buChar char="!"/>
            </a:pPr>
            <a:r>
              <a:rPr lang="en-GB" sz="2000" dirty="0"/>
              <a:t>2017 vs 2019</a:t>
            </a:r>
          </a:p>
          <a:p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29BB7C-0596-48A8-9CF2-8D12DFF17B65}"/>
              </a:ext>
            </a:extLst>
          </p:cNvPr>
          <p:cNvSpPr txBox="1"/>
          <p:nvPr/>
        </p:nvSpPr>
        <p:spPr>
          <a:xfrm>
            <a:off x="4052769" y="2066595"/>
            <a:ext cx="4645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Intra-zone</a:t>
            </a:r>
            <a:r>
              <a:rPr lang="it-IT" sz="2800" dirty="0"/>
              <a:t> testing schedule: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C19034C-C8DF-4DD4-B6AD-985730AE7C54}"/>
              </a:ext>
            </a:extLst>
          </p:cNvPr>
          <p:cNvSpPr txBox="1"/>
          <p:nvPr/>
        </p:nvSpPr>
        <p:spPr>
          <a:xfrm>
            <a:off x="1622914" y="2722847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rgbClr val="008000"/>
                </a:solidFill>
              </a:rPr>
              <a:t>Consistent</a:t>
            </a:r>
            <a:r>
              <a:rPr lang="it-IT" sz="2400" dirty="0">
                <a:solidFill>
                  <a:srgbClr val="008000"/>
                </a:solidFill>
              </a:rPr>
              <a:t> </a:t>
            </a:r>
            <a:r>
              <a:rPr lang="it-IT" sz="2400" dirty="0" err="1">
                <a:solidFill>
                  <a:srgbClr val="008000"/>
                </a:solidFill>
              </a:rPr>
              <a:t>tests</a:t>
            </a:r>
            <a:endParaRPr lang="en-GB" sz="2400" dirty="0">
              <a:solidFill>
                <a:srgbClr val="008000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FCC4BB5-CE88-4BDF-96BB-10AEF9FF0072}"/>
              </a:ext>
            </a:extLst>
          </p:cNvPr>
          <p:cNvSpPr txBox="1"/>
          <p:nvPr/>
        </p:nvSpPr>
        <p:spPr>
          <a:xfrm>
            <a:off x="8381011" y="2603596"/>
            <a:ext cx="318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C00000"/>
                </a:solidFill>
              </a:rPr>
              <a:t>Inconsistent</a:t>
            </a:r>
            <a:r>
              <a:rPr lang="it-IT" sz="2400" dirty="0">
                <a:solidFill>
                  <a:srgbClr val="C00000"/>
                </a:solidFill>
              </a:rPr>
              <a:t> </a:t>
            </a:r>
            <a:r>
              <a:rPr lang="it-IT" sz="2400" dirty="0" err="1">
                <a:solidFill>
                  <a:srgbClr val="C00000"/>
                </a:solidFill>
              </a:rPr>
              <a:t>tests</a:t>
            </a:r>
            <a:endParaRPr lang="en-GB" sz="2400" dirty="0">
              <a:solidFill>
                <a:srgbClr val="C00000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F619A6F-2F37-4CFB-A7EA-2F5B2C4D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68" y="4561394"/>
            <a:ext cx="520157" cy="45561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41D3C2E-DF8D-4061-8445-7F8A14A3560C}"/>
              </a:ext>
            </a:extLst>
          </p:cNvPr>
          <p:cNvSpPr txBox="1"/>
          <p:nvPr/>
        </p:nvSpPr>
        <p:spPr>
          <a:xfrm>
            <a:off x="9111125" y="4604534"/>
            <a:ext cx="232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Lack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data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807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2" grpId="0" animBg="1"/>
      <p:bldP spid="13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F617434-9BC4-44A9-82E4-01B756E33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" t="4019" r="5728"/>
          <a:stretch/>
        </p:blipFill>
        <p:spPr>
          <a:xfrm>
            <a:off x="427851" y="2513043"/>
            <a:ext cx="5393085" cy="3896597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29DFDDC0-2AB2-4275-9429-C11FF2B15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1" r="6263" b="-1421"/>
          <a:stretch/>
        </p:blipFill>
        <p:spPr>
          <a:xfrm>
            <a:off x="5820939" y="2513044"/>
            <a:ext cx="6009111" cy="4176134"/>
          </a:xfrm>
          <a:prstGeom prst="rect">
            <a:avLst/>
          </a:prstGeom>
        </p:spPr>
      </p:pic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8E0B20D2-48FD-49BE-A516-46F995DE2441}"/>
              </a:ext>
            </a:extLst>
          </p:cNvPr>
          <p:cNvSpPr txBox="1"/>
          <p:nvPr/>
        </p:nvSpPr>
        <p:spPr>
          <a:xfrm>
            <a:off x="4006540" y="1712518"/>
            <a:ext cx="417891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analysis (2017-2019)</a:t>
            </a:r>
          </a:p>
        </p:txBody>
      </p:sp>
    </p:spTree>
    <p:extLst>
      <p:ext uri="{BB962C8B-B14F-4D97-AF65-F5344CB8AC3E}">
        <p14:creationId xmlns:p14="http://schemas.microsoft.com/office/powerpoint/2010/main" val="351247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F58DABEC-F4DF-4E2B-9BFE-B382B75BA22A}"/>
              </a:ext>
            </a:extLst>
          </p:cNvPr>
          <p:cNvSpPr txBox="1">
            <a:spLocks/>
          </p:cNvSpPr>
          <p:nvPr/>
        </p:nvSpPr>
        <p:spPr>
          <a:xfrm>
            <a:off x="361950" y="443865"/>
            <a:ext cx="114681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/>
              <a:t>Test Readiness Review (TRR)</a:t>
            </a:r>
            <a:endParaRPr lang="it-IT" sz="574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2D68B76-A012-4A2D-A806-2298EA1BDD13}"/>
              </a:ext>
            </a:extLst>
          </p:cNvPr>
          <p:cNvCxnSpPr>
            <a:cxnSpLocks/>
          </p:cNvCxnSpPr>
          <p:nvPr/>
        </p:nvCxnSpPr>
        <p:spPr>
          <a:xfrm>
            <a:off x="1628775" y="1800225"/>
            <a:ext cx="858202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A09BFFB-64A7-4B72-824D-D9E923EA6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r="19937"/>
          <a:stretch/>
        </p:blipFill>
        <p:spPr>
          <a:xfrm>
            <a:off x="378725" y="1934786"/>
            <a:ext cx="3266957" cy="24123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306DD4-C361-4D9A-AD75-BE37E4839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1575" r="9696" b="87630"/>
          <a:stretch/>
        </p:blipFill>
        <p:spPr>
          <a:xfrm>
            <a:off x="3788357" y="1892685"/>
            <a:ext cx="8041693" cy="715583"/>
          </a:xfrm>
          <a:prstGeom prst="rect">
            <a:avLst/>
          </a:prstGeom>
        </p:spPr>
      </p:pic>
      <p:pic>
        <p:nvPicPr>
          <p:cNvPr id="10" name="Immagine 9" descr="Immagine che contiene esterni, edificio, terra, cielo&#10;&#10;Descrizione generata automaticamente">
            <a:extLst>
              <a:ext uri="{FF2B5EF4-FFF2-40B4-BE49-F238E27FC236}">
                <a16:creationId xmlns:a16="http://schemas.microsoft.com/office/drawing/2014/main" id="{ECDDD511-6F8F-46E5-A895-956C3EC5B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92" y="3190863"/>
            <a:ext cx="3054168" cy="2290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D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magine 11" descr="Immagine che contiene testo, mercato, carrello, vendita&#10;&#10;Descrizione generata automaticamente">
            <a:extLst>
              <a:ext uri="{FF2B5EF4-FFF2-40B4-BE49-F238E27FC236}">
                <a16:creationId xmlns:a16="http://schemas.microsoft.com/office/drawing/2014/main" id="{4087C18A-B7C4-4284-B190-4C13E737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93" y="4481692"/>
            <a:ext cx="2767162" cy="1845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B775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magine 13" descr="Immagine che contiene pavimento, interni, arredamento, abiti&#10;&#10;Descrizione generata automaticamente">
            <a:extLst>
              <a:ext uri="{FF2B5EF4-FFF2-40B4-BE49-F238E27FC236}">
                <a16:creationId xmlns:a16="http://schemas.microsoft.com/office/drawing/2014/main" id="{8AA72C19-B812-4618-AD30-D43C47A3F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19" y="3634409"/>
            <a:ext cx="2767161" cy="1847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3E449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68614EF-A762-4D12-84CF-FCD562D54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57" y="2645848"/>
            <a:ext cx="8024918" cy="1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4818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2822</TotalTime>
  <Words>354</Words>
  <Application>Microsoft Office PowerPoint</Application>
  <PresentationFormat>Widescreen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Cascadia Code</vt:lpstr>
      <vt:lpstr>Corbel</vt:lpstr>
      <vt:lpstr>Wingdings</vt:lpstr>
      <vt:lpstr>Base</vt:lpstr>
      <vt:lpstr>GROUP C</vt:lpstr>
      <vt:lpstr>Effect of urbanistic action  on social perspective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C</dc:title>
  <dc:creator>Arianna Ravera</dc:creator>
  <cp:lastModifiedBy>Federico Fabiani</cp:lastModifiedBy>
  <cp:revision>94</cp:revision>
  <cp:lastPrinted>2020-12-17T14:37:44Z</cp:lastPrinted>
  <dcterms:created xsi:type="dcterms:W3CDTF">2020-10-27T15:06:33Z</dcterms:created>
  <dcterms:modified xsi:type="dcterms:W3CDTF">2021-03-02T14:31:44Z</dcterms:modified>
</cp:coreProperties>
</file>